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D354-B5B9-40E2-BB89-DE2DEC285C25}" type="datetimeFigureOut">
              <a:rPr lang="fr-FR" smtClean="0"/>
              <a:t>25/06/2019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7A342-7A9B-43F6-9A78-794246038E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8382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D354-B5B9-40E2-BB89-DE2DEC285C25}" type="datetimeFigureOut">
              <a:rPr lang="fr-FR" smtClean="0"/>
              <a:t>25/06/2019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7A342-7A9B-43F6-9A78-794246038E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7354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D354-B5B9-40E2-BB89-DE2DEC285C25}" type="datetimeFigureOut">
              <a:rPr lang="fr-FR" smtClean="0"/>
              <a:t>25/06/2019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7A342-7A9B-43F6-9A78-794246038E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064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D354-B5B9-40E2-BB89-DE2DEC285C25}" type="datetimeFigureOut">
              <a:rPr lang="fr-FR" smtClean="0"/>
              <a:t>25/06/2019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7A342-7A9B-43F6-9A78-794246038E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85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D354-B5B9-40E2-BB89-DE2DEC285C25}" type="datetimeFigureOut">
              <a:rPr lang="fr-FR" smtClean="0"/>
              <a:t>25/06/2019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7A342-7A9B-43F6-9A78-794246038E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740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D354-B5B9-40E2-BB89-DE2DEC285C25}" type="datetimeFigureOut">
              <a:rPr lang="fr-FR" smtClean="0"/>
              <a:t>25/06/2019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7A342-7A9B-43F6-9A78-794246038E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4603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D354-B5B9-40E2-BB89-DE2DEC285C25}" type="datetimeFigureOut">
              <a:rPr lang="fr-FR" smtClean="0"/>
              <a:t>25/06/2019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7A342-7A9B-43F6-9A78-794246038E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1629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D354-B5B9-40E2-BB89-DE2DEC285C25}" type="datetimeFigureOut">
              <a:rPr lang="fr-FR" smtClean="0"/>
              <a:t>25/06/2019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7A342-7A9B-43F6-9A78-794246038E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471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D354-B5B9-40E2-BB89-DE2DEC285C25}" type="datetimeFigureOut">
              <a:rPr lang="fr-FR" smtClean="0"/>
              <a:t>25/06/2019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7A342-7A9B-43F6-9A78-794246038E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5646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D354-B5B9-40E2-BB89-DE2DEC285C25}" type="datetimeFigureOut">
              <a:rPr lang="fr-FR" smtClean="0"/>
              <a:t>25/06/2019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7A342-7A9B-43F6-9A78-794246038E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182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D354-B5B9-40E2-BB89-DE2DEC285C25}" type="datetimeFigureOut">
              <a:rPr lang="fr-FR" smtClean="0"/>
              <a:t>25/06/2019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7A342-7A9B-43F6-9A78-794246038E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363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0D354-B5B9-40E2-BB89-DE2DEC285C25}" type="datetimeFigureOut">
              <a:rPr lang="fr-FR" smtClean="0"/>
              <a:t>25/06/2019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7A342-7A9B-43F6-9A78-794246038E2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2990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http://www.creads.fr/blog/wp-content/uploads/2010/03/nouveau-logo-armee-air.jpg" TargetMode="External"/><Relationship Id="rId3" Type="http://schemas.openxmlformats.org/officeDocument/2006/relationships/image" Target="../media/image3.jpg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http://upload.wikimedia.org/wikipedia/fr/thumb/1/10/DGAC.svg/180px-DGAC.svg.png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1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7200" dirty="0" smtClean="0"/>
              <a:t>BIA</a:t>
            </a:r>
            <a:endParaRPr lang="fr-FR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348880"/>
            <a:ext cx="5916367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702" y="5910039"/>
            <a:ext cx="1390650" cy="533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l_fi" descr="http://upload.wikimedia.org/wikipedia/fr/thumb/1/10/DGAC.svg/180px-DGAC.svg.png"/>
          <p:cNvPicPr>
            <a:picLocks noChangeAspect="1" noChangeArrowheads="1"/>
          </p:cNvPicPr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802" y="5946551"/>
            <a:ext cx="5715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Résultat de recherche d'images pour &quot;armeede l'air logo&quot;"/>
          <p:cNvPicPr>
            <a:picLocks noChangeAspect="1" noChangeArrowheads="1"/>
          </p:cNvPicPr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902" y="5946551"/>
            <a:ext cx="11430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CNFA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802" y="5805264"/>
            <a:ext cx="11430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1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r-FR" dirty="0" smtClean="0"/>
              <a:t>C’est quoi le BIA 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112568"/>
          </a:xfrm>
        </p:spPr>
        <p:txBody>
          <a:bodyPr>
            <a:noAutofit/>
          </a:bodyPr>
          <a:lstStyle/>
          <a:p>
            <a:pPr algn="ctr">
              <a:lnSpc>
                <a:spcPct val="170000"/>
              </a:lnSpc>
            </a:pPr>
            <a:r>
              <a:rPr lang="fr-FR" sz="1800" b="1" dirty="0"/>
              <a:t>BREVET  D'INITIATION  AERONAUTIQUE</a:t>
            </a:r>
            <a:endParaRPr lang="fr-FR" sz="1800" dirty="0"/>
          </a:p>
          <a:p>
            <a:pPr algn="ctr">
              <a:lnSpc>
                <a:spcPct val="170000"/>
              </a:lnSpc>
            </a:pPr>
            <a:r>
              <a:rPr lang="fr-FR" sz="1800" b="1" dirty="0"/>
              <a:t>Le brevet d'initiation aéronautique : B I A, </a:t>
            </a:r>
            <a:endParaRPr lang="fr-FR" sz="1800" dirty="0"/>
          </a:p>
          <a:p>
            <a:pPr marL="0" indent="0" algn="ctr">
              <a:lnSpc>
                <a:spcPct val="170000"/>
              </a:lnSpc>
              <a:buNone/>
            </a:pPr>
            <a:r>
              <a:rPr lang="fr-FR" sz="1800" b="1" dirty="0"/>
              <a:t>est un diplôme français délivré par l'Éducation nationale.</a:t>
            </a:r>
            <a:endParaRPr lang="fr-FR" sz="1800" dirty="0"/>
          </a:p>
          <a:p>
            <a:pPr algn="ctr">
              <a:lnSpc>
                <a:spcPct val="170000"/>
              </a:lnSpc>
            </a:pPr>
            <a:r>
              <a:rPr lang="fr-FR" sz="1800" b="1" dirty="0"/>
              <a:t>Découverte et formation à l’aéronautique :</a:t>
            </a:r>
            <a:endParaRPr lang="fr-FR" sz="1800" dirty="0"/>
          </a:p>
          <a:p>
            <a:pPr marL="0" indent="0" algn="ctr">
              <a:lnSpc>
                <a:spcPct val="170000"/>
              </a:lnSpc>
              <a:buNone/>
            </a:pPr>
            <a:r>
              <a:rPr lang="fr-FR" sz="1800" dirty="0"/>
              <a:t>-  Un premier pas vers les métiers de l’aéronautique</a:t>
            </a:r>
            <a:r>
              <a:rPr lang="fr-FR" sz="1800" dirty="0" smtClean="0"/>
              <a:t>.</a:t>
            </a:r>
          </a:p>
          <a:p>
            <a:pPr marL="0" indent="0" algn="ctr">
              <a:lnSpc>
                <a:spcPct val="170000"/>
              </a:lnSpc>
              <a:buNone/>
            </a:pPr>
            <a:r>
              <a:rPr lang="fr-FR" sz="1800" dirty="0" smtClean="0"/>
              <a:t>(pilote, mécanicien, météorologue, contrôleur aérien, ingénieur…)</a:t>
            </a:r>
            <a:endParaRPr lang="fr-FR" sz="1800" dirty="0"/>
          </a:p>
          <a:p>
            <a:pPr algn="ctr">
              <a:lnSpc>
                <a:spcPct val="170000"/>
              </a:lnSpc>
            </a:pPr>
            <a:r>
              <a:rPr lang="fr-FR" sz="1800" dirty="0"/>
              <a:t>- Initiation au pilotage: 1 h de vol en double commande + 1h de vol place arrière dans un avion de  l’Aéroclub </a:t>
            </a:r>
            <a:r>
              <a:rPr lang="fr-FR" sz="1800" i="1" dirty="0"/>
              <a:t>Les Ailes </a:t>
            </a:r>
            <a:r>
              <a:rPr lang="fr-FR" sz="1800" i="1" dirty="0" err="1"/>
              <a:t>Foréziennes</a:t>
            </a:r>
            <a:r>
              <a:rPr lang="fr-FR" sz="1800" dirty="0"/>
              <a:t>.</a:t>
            </a:r>
          </a:p>
          <a:p>
            <a:pPr algn="ctr">
              <a:lnSpc>
                <a:spcPct val="170000"/>
              </a:lnSpc>
            </a:pPr>
            <a:r>
              <a:rPr lang="fr-FR" sz="1800" b="1" dirty="0"/>
              <a:t>Le BIA permet d’obtenir une bourse pour les premières heures de formation de pilote privé avion (BREVET DE BASE, LAPL, PPL</a:t>
            </a:r>
            <a:r>
              <a:rPr lang="fr-FR" sz="1800" b="1" dirty="0" smtClean="0"/>
              <a:t>).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1468112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r-FR" dirty="0" smtClean="0"/>
              <a:t>Qu’est ce qu’on apprend 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7373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fr-FR" dirty="0"/>
              <a:t>- météorologie et aérologie ; </a:t>
            </a:r>
          </a:p>
          <a:p>
            <a:r>
              <a:rPr lang="fr-FR" dirty="0"/>
              <a:t>- aérodynamique, aérostatique et principes du vol </a:t>
            </a:r>
          </a:p>
          <a:p>
            <a:r>
              <a:rPr lang="fr-FR" dirty="0"/>
              <a:t>- étude des aéronefs et des engins spatiaux ; </a:t>
            </a:r>
          </a:p>
          <a:p>
            <a:r>
              <a:rPr lang="fr-FR" dirty="0"/>
              <a:t>- navigation, réglementation, sécurité des vols ; </a:t>
            </a:r>
          </a:p>
          <a:p>
            <a:r>
              <a:rPr lang="fr-FR" dirty="0"/>
              <a:t>- histoire et culture de l’aéronautique et du spatial. </a:t>
            </a:r>
          </a:p>
          <a:p>
            <a:r>
              <a:rPr lang="fr-FR" dirty="0"/>
              <a:t>- en option : anglais </a:t>
            </a:r>
            <a:r>
              <a:rPr lang="fr-FR" dirty="0" smtClean="0"/>
              <a:t>aéronautique</a:t>
            </a:r>
          </a:p>
          <a:p>
            <a:r>
              <a:rPr lang="fr-FR" b="1" dirty="0"/>
              <a:t>Cette formation permet la mise en pratique des cours théoriques en  </a:t>
            </a:r>
            <a:r>
              <a:rPr lang="fr-FR" b="1" u="sng" dirty="0"/>
              <a:t>mathématiques, physique, chimie, géographie, histoire,  anglais.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87610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r-FR" dirty="0" smtClean="0"/>
              <a:t>Ça se déroule comment 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b="1" u="sng" dirty="0"/>
              <a:t>Cours </a:t>
            </a:r>
            <a:r>
              <a:rPr lang="fr-FR" b="1" dirty="0"/>
              <a:t>: une fois par semaine : 1h ½ - </a:t>
            </a:r>
            <a:r>
              <a:rPr lang="fr-FR" b="1" dirty="0" smtClean="0"/>
              <a:t>2h d'octobre </a:t>
            </a:r>
            <a:r>
              <a:rPr lang="fr-FR" b="1" dirty="0"/>
              <a:t>à </a:t>
            </a:r>
            <a:r>
              <a:rPr lang="fr-FR" b="1" dirty="0" smtClean="0"/>
              <a:t>mai (le mercredi).</a:t>
            </a:r>
            <a:endParaRPr lang="fr-FR" dirty="0"/>
          </a:p>
          <a:p>
            <a:r>
              <a:rPr lang="fr-FR" b="1" dirty="0" smtClean="0"/>
              <a:t>Possibilités de cours ou consolidation pendant « école ouverte »</a:t>
            </a:r>
            <a:endParaRPr lang="fr-FR" dirty="0"/>
          </a:p>
          <a:p>
            <a:r>
              <a:rPr lang="fr-FR" b="1" u="sng" dirty="0"/>
              <a:t>Sorties et visites</a:t>
            </a:r>
            <a:r>
              <a:rPr lang="fr-FR" b="1" dirty="0"/>
              <a:t> aéronautiques au cours de l’année scolaire : Aéroclub et sa flotte, tour de contrôle, météo, musées</a:t>
            </a:r>
            <a:r>
              <a:rPr lang="fr-FR" b="1" dirty="0" smtClean="0"/>
              <a:t>… Lien SEGPA</a:t>
            </a:r>
          </a:p>
          <a:p>
            <a:r>
              <a:rPr lang="fr-FR" b="1" dirty="0" smtClean="0"/>
              <a:t>Construction d’une cabine simulateur de vol</a:t>
            </a:r>
          </a:p>
          <a:p>
            <a:r>
              <a:rPr lang="fr-FR" b="1" dirty="0" smtClean="0"/>
              <a:t>4 vols d’une demi heure : Deux au postes de pilotage, deux en place passager. </a:t>
            </a:r>
            <a:endParaRPr lang="fr-FR" dirty="0"/>
          </a:p>
          <a:p>
            <a:endParaRPr lang="fr-FR" dirty="0"/>
          </a:p>
        </p:txBody>
      </p:sp>
      <p:pic>
        <p:nvPicPr>
          <p:cNvPr id="2051" name="Picture 3" descr="C:\Program Files (x86)\Microsoft Office\MEDIA\CAGCAT10\j029323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373216"/>
            <a:ext cx="1565453" cy="115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795153"/>
            <a:ext cx="6012160" cy="45091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06990"/>
            <a:ext cx="6726256" cy="448241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62" y="837620"/>
            <a:ext cx="8260501" cy="3859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69595"/>
            <a:ext cx="7740352" cy="51602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21036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r-FR" dirty="0" err="1" smtClean="0"/>
              <a:t>Pré-requis</a:t>
            </a:r>
            <a:r>
              <a:rPr lang="fr-FR" dirty="0" smtClean="0"/>
              <a:t> ?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 smtClean="0"/>
              <a:t>Du Travail !</a:t>
            </a:r>
          </a:p>
          <a:p>
            <a:r>
              <a:rPr lang="fr-FR" dirty="0" smtClean="0"/>
              <a:t>Du temps !</a:t>
            </a:r>
          </a:p>
          <a:p>
            <a:r>
              <a:rPr lang="fr-FR" dirty="0" smtClean="0"/>
              <a:t>De la motivation !</a:t>
            </a:r>
          </a:p>
          <a:p>
            <a:r>
              <a:rPr lang="fr-FR" dirty="0" smtClean="0"/>
              <a:t>Des capacités !</a:t>
            </a:r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Pour les vols : 150€ en tout environ, moins 50€ en cas de réussite à l’examen (remboursés par la FFA). Possibilité de faire appel au fond social. Seuls les vols effectués sont à la charge des familles. 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412776"/>
            <a:ext cx="2078796" cy="207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806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repeatCount="1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r-FR" dirty="0" smtClean="0"/>
              <a:t>L’examen 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20 QCM par modules, soit 100 questions.</a:t>
            </a:r>
          </a:p>
          <a:p>
            <a:r>
              <a:rPr lang="fr-FR" dirty="0" smtClean="0"/>
              <a:t>Pour l’obtention du BIA, il faut 50% de bonnes réponses.</a:t>
            </a:r>
          </a:p>
          <a:p>
            <a:r>
              <a:rPr lang="fr-FR" dirty="0" smtClean="0"/>
              <a:t>L’anglais est un bonus</a:t>
            </a:r>
            <a:r>
              <a:rPr lang="fr-FR" dirty="0" smtClean="0"/>
              <a:t>.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437754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fr-FR" sz="7200" dirty="0" smtClean="0"/>
              <a:t>Merci, et bons vols !</a:t>
            </a:r>
            <a:endParaRPr lang="fr-FR" sz="7200" dirty="0"/>
          </a:p>
        </p:txBody>
      </p:sp>
    </p:spTree>
    <p:extLst>
      <p:ext uri="{BB962C8B-B14F-4D97-AF65-F5344CB8AC3E}">
        <p14:creationId xmlns:p14="http://schemas.microsoft.com/office/powerpoint/2010/main" val="258379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162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BIA</vt:lpstr>
      <vt:lpstr>C’est quoi le BIA ?</vt:lpstr>
      <vt:lpstr>Qu’est ce qu’on apprend ?</vt:lpstr>
      <vt:lpstr>Ça se déroule comment ?</vt:lpstr>
      <vt:lpstr>Pré-requis ? </vt:lpstr>
      <vt:lpstr>L’examen ?</vt:lpstr>
      <vt:lpstr>Merci, et bons vols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BIA</dc:title>
  <dc:creator>Fabrice Panjolles</dc:creator>
  <cp:lastModifiedBy>Fabrice Panjolles</cp:lastModifiedBy>
  <cp:revision>11</cp:revision>
  <dcterms:created xsi:type="dcterms:W3CDTF">2019-06-05T19:54:29Z</dcterms:created>
  <dcterms:modified xsi:type="dcterms:W3CDTF">2019-06-25T07:22:45Z</dcterms:modified>
</cp:coreProperties>
</file>